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4" r:id="rId8"/>
    <p:sldId id="262" r:id="rId9"/>
    <p:sldId id="263"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09"/>
    <p:restoredTop sz="74587"/>
  </p:normalViewPr>
  <p:slideViewPr>
    <p:cSldViewPr snapToGrid="0">
      <p:cViewPr varScale="1">
        <p:scale>
          <a:sx n="118" d="100"/>
          <a:sy n="118" d="100"/>
        </p:scale>
        <p:origin x="218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566B24-59D8-B646-B6D4-780FDF9BCAFA}" type="datetimeFigureOut">
              <a:rPr lang="en-US" smtClean="0"/>
              <a:t>6/7/25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8A5759-0D57-694E-989B-C5C55F74366C}" type="slidenum">
              <a:rPr lang="en-US" smtClean="0"/>
              <a:t>‹#›</a:t>
            </a:fld>
            <a:endParaRPr lang="en-US"/>
          </a:p>
        </p:txBody>
      </p:sp>
    </p:spTree>
    <p:extLst>
      <p:ext uri="{BB962C8B-B14F-4D97-AF65-F5344CB8AC3E}">
        <p14:creationId xmlns:p14="http://schemas.microsoft.com/office/powerpoint/2010/main" val="966996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What we’ve found is that small businesses and nonprofits; especially owner-operated ones, are consistently left out of the financial innovation conversation. </a:t>
            </a:r>
            <a:br>
              <a:rPr lang="en-US" dirty="0"/>
            </a:br>
            <a:endParaRPr lang="en-US" dirty="0"/>
          </a:p>
          <a:p>
            <a:pPr>
              <a:buNone/>
            </a:pPr>
            <a:r>
              <a:rPr lang="en-US" dirty="0"/>
              <a:t>They don’t have access to affordable, tailored financial guidance. The tools that do exist like QuickBooks or Square are great at tracking transactions but fall short when it comes to strategic decision-making. </a:t>
            </a:r>
            <a:br>
              <a:rPr lang="en-US" dirty="0"/>
            </a:br>
            <a:endParaRPr lang="en-US" dirty="0"/>
          </a:p>
          <a:p>
            <a:pPr>
              <a:buNone/>
            </a:pPr>
            <a:r>
              <a:rPr lang="en-US" dirty="0"/>
              <a:t>When tax season rolls around, many turn to H&amp;R Block or similar services, which are reactive and compliance-focused not built for proactive planning. </a:t>
            </a:r>
            <a:br>
              <a:rPr lang="en-US" dirty="0"/>
            </a:br>
            <a:endParaRPr lang="en-US" dirty="0"/>
          </a:p>
          <a:p>
            <a:pPr>
              <a:buNone/>
            </a:pPr>
            <a:r>
              <a:rPr lang="en-US" dirty="0"/>
              <a:t>And when it comes to big questions questions that affect day-to-day operations or long-term growth the default is… Google. Or gut instinct. </a:t>
            </a:r>
            <a:br>
              <a:rPr lang="en-US" dirty="0"/>
            </a:br>
            <a:endParaRPr lang="en-US" dirty="0"/>
          </a:p>
          <a:p>
            <a:pPr>
              <a:buNone/>
            </a:pPr>
            <a:r>
              <a:rPr lang="en-US" dirty="0"/>
              <a:t>Imagine running a barbershop and wondering: </a:t>
            </a:r>
            <a:r>
              <a:rPr lang="en-US" i="1" dirty="0"/>
              <a:t>Should I add another chair? How much should I rent it for?</a:t>
            </a:r>
            <a:r>
              <a:rPr lang="en-US" dirty="0"/>
              <a:t> Or managing a nonprofit and asking: </a:t>
            </a:r>
            <a:r>
              <a:rPr lang="en-US" i="1" dirty="0"/>
              <a:t>Where should I place my limited staff to have the biggest impact on visitors?</a:t>
            </a:r>
            <a:r>
              <a:rPr lang="en-US" dirty="0"/>
              <a:t> </a:t>
            </a:r>
            <a:br>
              <a:rPr lang="en-US" dirty="0"/>
            </a:br>
            <a:endParaRPr lang="en-US" dirty="0"/>
          </a:p>
          <a:p>
            <a:pPr>
              <a:buNone/>
            </a:pPr>
            <a:r>
              <a:rPr lang="en-US" dirty="0"/>
              <a:t>These are strategic, data-driven decisions but right now, they’re being answered by guesswork. </a:t>
            </a:r>
            <a:br>
              <a:rPr lang="en-US" dirty="0"/>
            </a:br>
            <a:endParaRPr lang="en-US" dirty="0"/>
          </a:p>
          <a:p>
            <a:pPr>
              <a:buNone/>
            </a:pPr>
            <a:r>
              <a:rPr lang="en-US" dirty="0"/>
              <a:t>That’s the gap we’re addressing. These operators don’t need another tool. They need a </a:t>
            </a:r>
            <a:r>
              <a:rPr lang="en-US" b="1" dirty="0"/>
              <a:t>trusted, affordable, intelligent guide</a:t>
            </a:r>
            <a:r>
              <a:rPr lang="en-US" dirty="0"/>
              <a:t> that understands their context and gives answers that actually move the needle. </a:t>
            </a:r>
          </a:p>
        </p:txBody>
      </p:sp>
      <p:sp>
        <p:nvSpPr>
          <p:cNvPr id="4" name="Slide Number Placeholder 3"/>
          <p:cNvSpPr>
            <a:spLocks noGrp="1"/>
          </p:cNvSpPr>
          <p:nvPr>
            <p:ph type="sldNum" sz="quarter" idx="5"/>
          </p:nvPr>
        </p:nvSpPr>
        <p:spPr/>
        <p:txBody>
          <a:bodyPr/>
          <a:lstStyle/>
          <a:p>
            <a:fld id="{BA8A5759-0D57-694E-989B-C5C55F74366C}" type="slidenum">
              <a:rPr lang="en-US" smtClean="0"/>
              <a:t>2</a:t>
            </a:fld>
            <a:endParaRPr lang="en-US"/>
          </a:p>
        </p:txBody>
      </p:sp>
    </p:spTree>
    <p:extLst>
      <p:ext uri="{BB962C8B-B14F-4D97-AF65-F5344CB8AC3E}">
        <p14:creationId xmlns:p14="http://schemas.microsoft.com/office/powerpoint/2010/main" val="3447677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So; here’s what I built: it’s called </a:t>
            </a:r>
            <a:r>
              <a:rPr lang="en-US" i="1" dirty="0"/>
              <a:t>Clarity CFO</a:t>
            </a:r>
            <a:r>
              <a:rPr lang="en-US" dirty="0"/>
              <a:t>. </a:t>
            </a:r>
            <a:br>
              <a:rPr lang="en-US" dirty="0"/>
            </a:br>
            <a:endParaRPr lang="en-US" dirty="0"/>
          </a:p>
          <a:p>
            <a:pPr>
              <a:buNone/>
            </a:pPr>
            <a:r>
              <a:rPr lang="en-US" dirty="0"/>
              <a:t>It’s not just another dashboard or accounting tool it’s an actual assistant. One that’s smart enough to learn from your business over time, and actually help you make better decisions as it goes. </a:t>
            </a:r>
            <a:br>
              <a:rPr lang="en-US" dirty="0"/>
            </a:br>
            <a:endParaRPr lang="en-US" dirty="0"/>
          </a:p>
          <a:p>
            <a:pPr>
              <a:buNone/>
            </a:pPr>
            <a:r>
              <a:rPr lang="en-US" dirty="0"/>
              <a:t>Most people in this space don’t have a financial analyst on staff. They don’t have time to clean their data or figure out how to pull insights from spreadsheets. That’s where this comes in. </a:t>
            </a:r>
            <a:br>
              <a:rPr lang="en-US" dirty="0"/>
            </a:br>
            <a:endParaRPr lang="en-US" dirty="0"/>
          </a:p>
          <a:p>
            <a:pPr>
              <a:buNone/>
            </a:pPr>
            <a:r>
              <a:rPr lang="en-US" dirty="0"/>
              <a:t>You connect your financials QuickBooks, Square, CSVs, whatever and it gives you clear, strategic answers. </a:t>
            </a:r>
            <a:br>
              <a:rPr lang="en-US" dirty="0"/>
            </a:br>
            <a:endParaRPr lang="en-US" dirty="0"/>
          </a:p>
          <a:p>
            <a:pPr>
              <a:buNone/>
            </a:pPr>
            <a:r>
              <a:rPr lang="en-US" dirty="0"/>
              <a:t>Not generic advice. Not canned suggestions. Real, tailored guidance based on your business, your context. </a:t>
            </a:r>
            <a:br>
              <a:rPr lang="en-US" dirty="0"/>
            </a:br>
            <a:endParaRPr lang="en-US" dirty="0"/>
          </a:p>
          <a:p>
            <a:pPr>
              <a:buNone/>
            </a:pPr>
            <a:r>
              <a:rPr lang="en-US" dirty="0"/>
              <a:t>And it’s designed for folks like barbershop owners, nonprofit directors, people who are doing the work themselves, making tough calls every day, often without support. </a:t>
            </a:r>
            <a:br>
              <a:rPr lang="en-US" dirty="0"/>
            </a:br>
            <a:endParaRPr lang="en-US" dirty="0"/>
          </a:p>
          <a:p>
            <a:pPr>
              <a:buNone/>
            </a:pPr>
            <a:r>
              <a:rPr lang="en-US" dirty="0"/>
              <a:t>This is about leveling the playing field and giving them a tool that feels like it’s actually </a:t>
            </a:r>
            <a:r>
              <a:rPr lang="en-US" i="1" dirty="0"/>
              <a:t>on their team</a:t>
            </a:r>
            <a:r>
              <a:rPr lang="en-US" dirty="0"/>
              <a:t>. </a:t>
            </a:r>
          </a:p>
        </p:txBody>
      </p:sp>
      <p:sp>
        <p:nvSpPr>
          <p:cNvPr id="4" name="Slide Number Placeholder 3"/>
          <p:cNvSpPr>
            <a:spLocks noGrp="1"/>
          </p:cNvSpPr>
          <p:nvPr>
            <p:ph type="sldNum" sz="quarter" idx="5"/>
          </p:nvPr>
        </p:nvSpPr>
        <p:spPr/>
        <p:txBody>
          <a:bodyPr/>
          <a:lstStyle/>
          <a:p>
            <a:fld id="{BA8A5759-0D57-694E-989B-C5C55F74366C}" type="slidenum">
              <a:rPr lang="en-US" smtClean="0"/>
              <a:t>3</a:t>
            </a:fld>
            <a:endParaRPr lang="en-US"/>
          </a:p>
        </p:txBody>
      </p:sp>
    </p:spTree>
    <p:extLst>
      <p:ext uri="{BB962C8B-B14F-4D97-AF65-F5344CB8AC3E}">
        <p14:creationId xmlns:p14="http://schemas.microsoft.com/office/powerpoint/2010/main" val="408874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Timing matters. And right now, the conditions are perfect for a tool like Clarity CFO. </a:t>
            </a:r>
            <a:br>
              <a:rPr lang="en-US" dirty="0"/>
            </a:br>
            <a:endParaRPr lang="en-US" dirty="0"/>
          </a:p>
          <a:p>
            <a:pPr>
              <a:buNone/>
            </a:pPr>
            <a:r>
              <a:rPr lang="en-US" dirty="0"/>
              <a:t>First; AI has finally hit that point where it’s powerful, reliable, and </a:t>
            </a:r>
            <a:r>
              <a:rPr lang="en-US" i="1" dirty="0"/>
              <a:t>affordable</a:t>
            </a:r>
            <a:r>
              <a:rPr lang="en-US" dirty="0"/>
              <a:t>. You don’t need a million-dollar IT budget to use it. Even the smallest businesses can now access tech that used to be reserved for enterprise. </a:t>
            </a:r>
            <a:br>
              <a:rPr lang="en-US" dirty="0"/>
            </a:br>
            <a:endParaRPr lang="en-US" dirty="0"/>
          </a:p>
          <a:p>
            <a:pPr>
              <a:buNone/>
            </a:pPr>
            <a:r>
              <a:rPr lang="en-US" dirty="0"/>
              <a:t>Second; almost every small business or nonprofit I talk to already has some kind of bookkeeping tool in place. QuickBooks, Wave, Square the data is there. But no one’s helping them make sense of it. They’re drowning in numbers, but starving for strategy. </a:t>
            </a:r>
            <a:br>
              <a:rPr lang="en-US" dirty="0"/>
            </a:br>
            <a:endParaRPr lang="en-US" dirty="0"/>
          </a:p>
          <a:p>
            <a:pPr>
              <a:buNone/>
            </a:pPr>
            <a:r>
              <a:rPr lang="en-US" dirty="0"/>
              <a:t>Third; post-COVID, most small operators are running leaner than ever. That’s forced a mindset shift. They can’t afford waste they need every dollar, every staff hour to count. So tools that deliver high-impact guidance aren’t just nice to have they’re </a:t>
            </a:r>
            <a:r>
              <a:rPr lang="en-US" i="1" dirty="0"/>
              <a:t>essential</a:t>
            </a:r>
            <a:r>
              <a:rPr lang="en-US" dirty="0"/>
              <a:t>. </a:t>
            </a:r>
            <a:br>
              <a:rPr lang="en-US" dirty="0"/>
            </a:br>
            <a:endParaRPr lang="en-US" dirty="0"/>
          </a:p>
          <a:p>
            <a:pPr>
              <a:buNone/>
            </a:pPr>
            <a:r>
              <a:rPr lang="en-US" dirty="0"/>
              <a:t>And finally; the demand is already here. These folks are Googling financial questions every day. They’re on Reddit, asking strangers how to price their services. They want something smarter, something trustworthy. They just haven’t had access until now. </a:t>
            </a:r>
          </a:p>
        </p:txBody>
      </p:sp>
      <p:sp>
        <p:nvSpPr>
          <p:cNvPr id="4" name="Slide Number Placeholder 3"/>
          <p:cNvSpPr>
            <a:spLocks noGrp="1"/>
          </p:cNvSpPr>
          <p:nvPr>
            <p:ph type="sldNum" sz="quarter" idx="5"/>
          </p:nvPr>
        </p:nvSpPr>
        <p:spPr/>
        <p:txBody>
          <a:bodyPr/>
          <a:lstStyle/>
          <a:p>
            <a:fld id="{BA8A5759-0D57-694E-989B-C5C55F74366C}" type="slidenum">
              <a:rPr lang="en-US" smtClean="0"/>
              <a:t>4</a:t>
            </a:fld>
            <a:endParaRPr lang="en-US"/>
          </a:p>
        </p:txBody>
      </p:sp>
    </p:spTree>
    <p:extLst>
      <p:ext uri="{BB962C8B-B14F-4D97-AF65-F5344CB8AC3E}">
        <p14:creationId xmlns:p14="http://schemas.microsoft.com/office/powerpoint/2010/main" val="38647264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The core prototype is in development  and I’ve been building and refining it feature by feature. </a:t>
            </a:r>
            <a:br>
              <a:rPr lang="en-US" dirty="0"/>
            </a:br>
            <a:endParaRPr lang="en-US" dirty="0"/>
          </a:p>
          <a:p>
            <a:pPr>
              <a:buNone/>
            </a:pPr>
            <a:r>
              <a:rPr lang="en-US" dirty="0"/>
              <a:t>The goal is to keep it simple for the user, but powerful under the hood. </a:t>
            </a:r>
            <a:br>
              <a:rPr lang="en-US" dirty="0"/>
            </a:br>
            <a:endParaRPr lang="en-US" dirty="0"/>
          </a:p>
          <a:p>
            <a:pPr>
              <a:buNone/>
            </a:pPr>
            <a:r>
              <a:rPr lang="en-US" dirty="0"/>
              <a:t>You’ll be able to upload your QuickBooks file or a basic CSV whatever you’ve got. The system reads it, cleans it up, and gets to work. </a:t>
            </a:r>
            <a:br>
              <a:rPr lang="en-US" dirty="0"/>
            </a:br>
            <a:endParaRPr lang="en-US" dirty="0"/>
          </a:p>
          <a:p>
            <a:pPr>
              <a:buNone/>
            </a:pPr>
            <a:r>
              <a:rPr lang="en-US" dirty="0"/>
              <a:t>Then, you can ask natural questions just like you would with a human CFO: “Can I afford to add another chair?” “What would happen to my cash flow if I hired part-time help?” </a:t>
            </a:r>
            <a:br>
              <a:rPr lang="en-US" dirty="0"/>
            </a:br>
            <a:endParaRPr lang="en-US" dirty="0"/>
          </a:p>
          <a:p>
            <a:pPr>
              <a:buNone/>
            </a:pPr>
            <a:r>
              <a:rPr lang="en-US" dirty="0"/>
              <a:t>Behind the scenes, it’s running scenarios, analyzing revenue patterns, and giving you tailored answers not just surface-level charts. </a:t>
            </a:r>
            <a:br>
              <a:rPr lang="en-US" dirty="0"/>
            </a:br>
            <a:endParaRPr lang="en-US" dirty="0"/>
          </a:p>
          <a:p>
            <a:pPr>
              <a:buNone/>
            </a:pPr>
            <a:r>
              <a:rPr lang="en-US" dirty="0"/>
              <a:t>It also learns over time. The more you use it, the more it understands how your business operates so the insights get sharper and more personalized. </a:t>
            </a:r>
            <a:br>
              <a:rPr lang="en-US" dirty="0"/>
            </a:br>
            <a:endParaRPr lang="en-US" dirty="0"/>
          </a:p>
          <a:p>
            <a:pPr>
              <a:buNone/>
            </a:pPr>
            <a:r>
              <a:rPr lang="en-US" dirty="0"/>
              <a:t>On the front end, it’s visual and intuitive. Dashboards you can actually use. And I’m building in a voice/chat interface so it feels conversational like talking to someone who </a:t>
            </a:r>
            <a:r>
              <a:rPr lang="en-US" i="1" dirty="0"/>
              <a:t>knows your business</a:t>
            </a:r>
            <a:r>
              <a:rPr lang="en-US" dirty="0"/>
              <a:t>. </a:t>
            </a:r>
            <a:br>
              <a:rPr lang="en-US" dirty="0"/>
            </a:br>
            <a:endParaRPr lang="en-US" dirty="0"/>
          </a:p>
          <a:p>
            <a:pPr>
              <a:buNone/>
            </a:pPr>
            <a:r>
              <a:rPr lang="en-US" dirty="0"/>
              <a:t>Bottom line: I’m not building a tool for finance people. I’m building a tool for real operators who need clarity, not complexity. </a:t>
            </a:r>
          </a:p>
        </p:txBody>
      </p:sp>
      <p:sp>
        <p:nvSpPr>
          <p:cNvPr id="4" name="Slide Number Placeholder 3"/>
          <p:cNvSpPr>
            <a:spLocks noGrp="1"/>
          </p:cNvSpPr>
          <p:nvPr>
            <p:ph type="sldNum" sz="quarter" idx="5"/>
          </p:nvPr>
        </p:nvSpPr>
        <p:spPr/>
        <p:txBody>
          <a:bodyPr/>
          <a:lstStyle/>
          <a:p>
            <a:fld id="{BA8A5759-0D57-694E-989B-C5C55F74366C}" type="slidenum">
              <a:rPr lang="en-US" smtClean="0"/>
              <a:t>5</a:t>
            </a:fld>
            <a:endParaRPr lang="en-US"/>
          </a:p>
        </p:txBody>
      </p:sp>
    </p:spTree>
    <p:extLst>
      <p:ext uri="{BB962C8B-B14F-4D97-AF65-F5344CB8AC3E}">
        <p14:creationId xmlns:p14="http://schemas.microsoft.com/office/powerpoint/2010/main" val="9747990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The folks I’m building for? They’re everywhere and there’s a </a:t>
            </a:r>
            <a:r>
              <a:rPr lang="en-US" i="1" dirty="0"/>
              <a:t>lot</a:t>
            </a:r>
            <a:r>
              <a:rPr lang="en-US" dirty="0"/>
              <a:t> of them. </a:t>
            </a:r>
            <a:br>
              <a:rPr lang="en-US" dirty="0"/>
            </a:br>
            <a:endParaRPr lang="en-US" dirty="0"/>
          </a:p>
          <a:p>
            <a:pPr>
              <a:buNone/>
            </a:pPr>
            <a:r>
              <a:rPr lang="en-US" dirty="0"/>
              <a:t>We’re talking about 650,000+ small service-based businesses. Barbershops, salons, yoga studios solo operators and teams of 2 or 3 people, max. </a:t>
            </a:r>
            <a:br>
              <a:rPr lang="en-US" dirty="0"/>
            </a:br>
            <a:endParaRPr lang="en-US" dirty="0"/>
          </a:p>
          <a:p>
            <a:pPr>
              <a:buNone/>
            </a:pPr>
            <a:r>
              <a:rPr lang="en-US" dirty="0"/>
              <a:t>Then you’ve got nonprofits over 1.5 million in the U.S. And the vast majority of them? They’ve got fewer than 10 employees and they’re running on shoestring budgets two-thirds are under $500K a year. </a:t>
            </a:r>
            <a:br>
              <a:rPr lang="en-US" dirty="0"/>
            </a:br>
            <a:endParaRPr lang="en-US" dirty="0"/>
          </a:p>
          <a:p>
            <a:pPr>
              <a:buNone/>
            </a:pPr>
            <a:r>
              <a:rPr lang="en-US" dirty="0"/>
              <a:t>These aren’t just statistics these are the people doing mission-driven work, or running businesses in their communities, without access to good financial tools. </a:t>
            </a:r>
            <a:br>
              <a:rPr lang="en-US" dirty="0"/>
            </a:br>
            <a:endParaRPr lang="en-US" dirty="0"/>
          </a:p>
          <a:p>
            <a:pPr>
              <a:buNone/>
            </a:pPr>
            <a:r>
              <a:rPr lang="en-US" dirty="0"/>
              <a:t>When you add it all up, this creates a ~$2.5 billion opportunity. That includes what they’re already spending on bookkeeping software, spreadsheets, outsourced accountants or just burning time trying to figure it out themselves. </a:t>
            </a:r>
            <a:br>
              <a:rPr lang="en-US" dirty="0"/>
            </a:br>
            <a:endParaRPr lang="en-US" dirty="0"/>
          </a:p>
          <a:p>
            <a:pPr>
              <a:buNone/>
            </a:pPr>
            <a:r>
              <a:rPr lang="en-US" dirty="0"/>
              <a:t>My go-to-market is focused and intentional. I’m starting with sole proprietors and micro-nonprofits folks with real pain, clear need, and the least access to quality insight. </a:t>
            </a:r>
            <a:br>
              <a:rPr lang="en-US" dirty="0"/>
            </a:br>
            <a:endParaRPr lang="en-US" dirty="0"/>
          </a:p>
          <a:p>
            <a:pPr>
              <a:buNone/>
            </a:pPr>
            <a:r>
              <a:rPr lang="en-US" dirty="0"/>
              <a:t>We’re not trying to replace their accountant we’re giving them something they’ve </a:t>
            </a:r>
            <a:r>
              <a:rPr lang="en-US" i="1" dirty="0"/>
              <a:t>never</a:t>
            </a:r>
            <a:r>
              <a:rPr lang="en-US" dirty="0"/>
              <a:t> had: an affordable, intelligent financial copilot that actually understands their world. </a:t>
            </a:r>
          </a:p>
        </p:txBody>
      </p:sp>
      <p:sp>
        <p:nvSpPr>
          <p:cNvPr id="4" name="Slide Number Placeholder 3"/>
          <p:cNvSpPr>
            <a:spLocks noGrp="1"/>
          </p:cNvSpPr>
          <p:nvPr>
            <p:ph type="sldNum" sz="quarter" idx="5"/>
          </p:nvPr>
        </p:nvSpPr>
        <p:spPr/>
        <p:txBody>
          <a:bodyPr/>
          <a:lstStyle/>
          <a:p>
            <a:fld id="{BA8A5759-0D57-694E-989B-C5C55F74366C}" type="slidenum">
              <a:rPr lang="en-US" smtClean="0"/>
              <a:t>6</a:t>
            </a:fld>
            <a:endParaRPr lang="en-US"/>
          </a:p>
        </p:txBody>
      </p:sp>
    </p:spTree>
    <p:extLst>
      <p:ext uri="{BB962C8B-B14F-4D97-AF65-F5344CB8AC3E}">
        <p14:creationId xmlns:p14="http://schemas.microsoft.com/office/powerpoint/2010/main" val="1315745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I’m keeping the business model simple and aligned with how small operators actually think about spending money. </a:t>
            </a:r>
            <a:br>
              <a:rPr lang="en-US" dirty="0"/>
            </a:br>
            <a:endParaRPr lang="en-US" dirty="0"/>
          </a:p>
          <a:p>
            <a:pPr>
              <a:buNone/>
            </a:pPr>
            <a:r>
              <a:rPr lang="en-US" dirty="0"/>
              <a:t>It starts with a freemium tier a no-risk way for people to try it out. They get a basic dashboard and can ask a limited number of questions. Just enough to get a taste and see the value. </a:t>
            </a:r>
            <a:br>
              <a:rPr lang="en-US" dirty="0"/>
            </a:br>
            <a:endParaRPr lang="en-US" dirty="0"/>
          </a:p>
          <a:p>
            <a:pPr>
              <a:buNone/>
            </a:pPr>
            <a:r>
              <a:rPr lang="en-US" dirty="0"/>
              <a:t>Then there’s a $19/month Pro tier that’s where you unlock more in-depth insights, trend analysis, and financial predictions. </a:t>
            </a:r>
            <a:br>
              <a:rPr lang="en-US" dirty="0"/>
            </a:br>
            <a:endParaRPr lang="en-US" dirty="0"/>
          </a:p>
          <a:p>
            <a:pPr>
              <a:buNone/>
            </a:pPr>
            <a:r>
              <a:rPr lang="en-US" dirty="0"/>
              <a:t>For folks who need to model scenarios, or collaborate with a board or team there’s a $49/month Premium tier. That includes scenario planning and shared workspace functionality, which is really helpful for nonprofits or multi-owner businesses. </a:t>
            </a:r>
            <a:br>
              <a:rPr lang="en-US" dirty="0"/>
            </a:br>
            <a:endParaRPr lang="en-US" dirty="0"/>
          </a:p>
          <a:p>
            <a:pPr>
              <a:buNone/>
            </a:pPr>
            <a:r>
              <a:rPr lang="en-US" dirty="0"/>
              <a:t>Long term, there’s also an opportunity to generate affiliate revenue through linked services like insurance, payroll, or grant writing things these users are already paying for elsewhere. </a:t>
            </a:r>
            <a:br>
              <a:rPr lang="en-US" dirty="0"/>
            </a:br>
            <a:endParaRPr lang="en-US" dirty="0"/>
          </a:p>
          <a:p>
            <a:pPr>
              <a:buNone/>
            </a:pPr>
            <a:r>
              <a:rPr lang="en-US" dirty="0"/>
              <a:t>The key is keeping the price points accessible and the value obvious because these are users who don’t have time to mess around, and every dollar counts. </a:t>
            </a:r>
          </a:p>
        </p:txBody>
      </p:sp>
      <p:sp>
        <p:nvSpPr>
          <p:cNvPr id="4" name="Slide Number Placeholder 3"/>
          <p:cNvSpPr>
            <a:spLocks noGrp="1"/>
          </p:cNvSpPr>
          <p:nvPr>
            <p:ph type="sldNum" sz="quarter" idx="5"/>
          </p:nvPr>
        </p:nvSpPr>
        <p:spPr/>
        <p:txBody>
          <a:bodyPr/>
          <a:lstStyle/>
          <a:p>
            <a:fld id="{BA8A5759-0D57-694E-989B-C5C55F74366C}" type="slidenum">
              <a:rPr lang="en-US" smtClean="0"/>
              <a:t>7</a:t>
            </a:fld>
            <a:endParaRPr lang="en-US"/>
          </a:p>
        </p:txBody>
      </p:sp>
    </p:spTree>
    <p:extLst>
      <p:ext uri="{BB962C8B-B14F-4D97-AF65-F5344CB8AC3E}">
        <p14:creationId xmlns:p14="http://schemas.microsoft.com/office/powerpoint/2010/main" val="1754030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I’ve been bootstrapping the development so far the codebase is active and evolving week by week. </a:t>
            </a:r>
            <a:br>
              <a:rPr lang="en-US" dirty="0"/>
            </a:br>
            <a:endParaRPr lang="en-US" dirty="0"/>
          </a:p>
          <a:p>
            <a:pPr>
              <a:buNone/>
            </a:pPr>
            <a:r>
              <a:rPr lang="en-US" dirty="0"/>
              <a:t>The core features are already mapped out and partially built I’m not starting from scratch. This summer, I’m going full-time on Clarity CFO, which means I’ll have the time and focus to bring the MVP to life. </a:t>
            </a:r>
            <a:br>
              <a:rPr lang="en-US" dirty="0"/>
            </a:br>
            <a:endParaRPr lang="en-US" dirty="0"/>
          </a:p>
          <a:p>
            <a:pPr>
              <a:buNone/>
            </a:pPr>
            <a:r>
              <a:rPr lang="en-US" dirty="0"/>
              <a:t>And it’s not just theoretical I’ve already had early interest from the exact people I’m building for. </a:t>
            </a:r>
            <a:br>
              <a:rPr lang="en-US" dirty="0"/>
            </a:br>
            <a:endParaRPr lang="en-US" dirty="0"/>
          </a:p>
          <a:p>
            <a:pPr>
              <a:buNone/>
            </a:pPr>
            <a:r>
              <a:rPr lang="en-US" dirty="0"/>
              <a:t>A few nonprofits have reached out saying, “Let me know when it’s ready, we’ll test it.” And barbershop owners I’ve spoken with instantly get the value. </a:t>
            </a:r>
            <a:br>
              <a:rPr lang="en-US" dirty="0"/>
            </a:br>
            <a:endParaRPr lang="en-US" dirty="0"/>
          </a:p>
          <a:p>
            <a:pPr>
              <a:buNone/>
            </a:pPr>
            <a:r>
              <a:rPr lang="en-US" dirty="0"/>
              <a:t>The pain is real, and people are already raising their hands. </a:t>
            </a:r>
          </a:p>
        </p:txBody>
      </p:sp>
      <p:sp>
        <p:nvSpPr>
          <p:cNvPr id="4" name="Slide Number Placeholder 3"/>
          <p:cNvSpPr>
            <a:spLocks noGrp="1"/>
          </p:cNvSpPr>
          <p:nvPr>
            <p:ph type="sldNum" sz="quarter" idx="5"/>
          </p:nvPr>
        </p:nvSpPr>
        <p:spPr/>
        <p:txBody>
          <a:bodyPr/>
          <a:lstStyle/>
          <a:p>
            <a:fld id="{BA8A5759-0D57-694E-989B-C5C55F74366C}" type="slidenum">
              <a:rPr lang="en-US" smtClean="0"/>
              <a:t>8</a:t>
            </a:fld>
            <a:endParaRPr lang="en-US"/>
          </a:p>
        </p:txBody>
      </p:sp>
    </p:spTree>
    <p:extLst>
      <p:ext uri="{BB962C8B-B14F-4D97-AF65-F5344CB8AC3E}">
        <p14:creationId xmlns:p14="http://schemas.microsoft.com/office/powerpoint/2010/main" val="2968803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6/7/25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6/7/25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6/7/25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6/7/25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6/7/25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6/7/25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6/7/25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6/7/25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6/7/25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6/7/25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6/7/25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6/7/25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6/7/25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6/7/25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6/7/25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6/7/25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6/7/25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6/7/25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4AF2A-FB85-5B2B-4CB5-A2B6A29D9834}"/>
              </a:ext>
            </a:extLst>
          </p:cNvPr>
          <p:cNvSpPr>
            <a:spLocks noGrp="1"/>
          </p:cNvSpPr>
          <p:nvPr>
            <p:ph type="ctrTitle"/>
          </p:nvPr>
        </p:nvSpPr>
        <p:spPr/>
        <p:txBody>
          <a:bodyPr/>
          <a:lstStyle/>
          <a:p>
            <a:r>
              <a:rPr lang="en-US" dirty="0"/>
              <a:t>Clarity CFO</a:t>
            </a:r>
          </a:p>
        </p:txBody>
      </p:sp>
      <p:sp>
        <p:nvSpPr>
          <p:cNvPr id="3" name="Subtitle 2">
            <a:extLst>
              <a:ext uri="{FF2B5EF4-FFF2-40B4-BE49-F238E27FC236}">
                <a16:creationId xmlns:a16="http://schemas.microsoft.com/office/drawing/2014/main" id="{CA008B59-F75E-F61E-B369-8EC60474A945}"/>
              </a:ext>
            </a:extLst>
          </p:cNvPr>
          <p:cNvSpPr>
            <a:spLocks noGrp="1"/>
          </p:cNvSpPr>
          <p:nvPr>
            <p:ph type="subTitle" idx="1"/>
          </p:nvPr>
        </p:nvSpPr>
        <p:spPr/>
        <p:txBody>
          <a:bodyPr/>
          <a:lstStyle/>
          <a:p>
            <a:r>
              <a:rPr lang="en-US" dirty="0"/>
              <a:t>Grandview Ventures – Dan Balette </a:t>
            </a:r>
          </a:p>
        </p:txBody>
      </p:sp>
    </p:spTree>
    <p:extLst>
      <p:ext uri="{BB962C8B-B14F-4D97-AF65-F5344CB8AC3E}">
        <p14:creationId xmlns:p14="http://schemas.microsoft.com/office/powerpoint/2010/main" val="16318062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E841E-C23A-EB99-1A2F-4585E6B22619}"/>
              </a:ext>
            </a:extLst>
          </p:cNvPr>
          <p:cNvSpPr>
            <a:spLocks noGrp="1"/>
          </p:cNvSpPr>
          <p:nvPr>
            <p:ph type="title"/>
          </p:nvPr>
        </p:nvSpPr>
        <p:spPr/>
        <p:txBody>
          <a:bodyPr/>
          <a:lstStyle/>
          <a:p>
            <a:r>
              <a:rPr lang="en-US" dirty="0"/>
              <a:t>My Ask:</a:t>
            </a:r>
          </a:p>
        </p:txBody>
      </p:sp>
      <p:sp>
        <p:nvSpPr>
          <p:cNvPr id="3" name="Content Placeholder 2">
            <a:extLst>
              <a:ext uri="{FF2B5EF4-FFF2-40B4-BE49-F238E27FC236}">
                <a16:creationId xmlns:a16="http://schemas.microsoft.com/office/drawing/2014/main" id="{5530775A-6533-8197-5234-DC5C5F73300F}"/>
              </a:ext>
            </a:extLst>
          </p:cNvPr>
          <p:cNvSpPr>
            <a:spLocks noGrp="1"/>
          </p:cNvSpPr>
          <p:nvPr>
            <p:ph idx="1"/>
          </p:nvPr>
        </p:nvSpPr>
        <p:spPr>
          <a:xfrm>
            <a:off x="1103312" y="1534886"/>
            <a:ext cx="8946541" cy="4713513"/>
          </a:xfrm>
        </p:spPr>
        <p:txBody>
          <a:bodyPr/>
          <a:lstStyle/>
          <a:p>
            <a:pPr>
              <a:buNone/>
            </a:pPr>
            <a:r>
              <a:rPr lang="en-US" b="1" dirty="0"/>
              <a:t>Looking for:</a:t>
            </a:r>
          </a:p>
          <a:p>
            <a:pPr>
              <a:buNone/>
            </a:pPr>
            <a:endParaRPr lang="en-US" dirty="0"/>
          </a:p>
          <a:p>
            <a:pPr>
              <a:buFont typeface="Arial" panose="020B0604020202020204" pitchFamily="34" charset="0"/>
              <a:buChar char="•"/>
            </a:pPr>
            <a:r>
              <a:rPr lang="en-US" dirty="0"/>
              <a:t>Summer housing</a:t>
            </a:r>
          </a:p>
          <a:p>
            <a:pPr>
              <a:buFont typeface="Arial" panose="020B0604020202020204" pitchFamily="34" charset="0"/>
              <a:buChar char="•"/>
            </a:pPr>
            <a:endParaRPr lang="en-US" dirty="0"/>
          </a:p>
          <a:p>
            <a:pPr>
              <a:buFont typeface="Arial" panose="020B0604020202020204" pitchFamily="34" charset="0"/>
              <a:buChar char="•"/>
            </a:pPr>
            <a:r>
              <a:rPr lang="en-US" dirty="0"/>
              <a:t>Mentorship and access to innovation community</a:t>
            </a:r>
          </a:p>
          <a:p>
            <a:pPr>
              <a:buFont typeface="Arial" panose="020B0604020202020204" pitchFamily="34" charset="0"/>
              <a:buChar char="•"/>
            </a:pPr>
            <a:endParaRPr lang="en-US" dirty="0"/>
          </a:p>
          <a:p>
            <a:pPr>
              <a:buFont typeface="Arial" panose="020B0604020202020204" pitchFamily="34" charset="0"/>
              <a:buChar char="•"/>
            </a:pPr>
            <a:r>
              <a:rPr lang="en-US" dirty="0"/>
              <a:t>Product feedback and pilot users</a:t>
            </a:r>
          </a:p>
          <a:p>
            <a:pPr>
              <a:buFont typeface="Arial" panose="020B0604020202020204" pitchFamily="34" charset="0"/>
              <a:buChar char="•"/>
            </a:pPr>
            <a:endParaRPr lang="en-US" dirty="0"/>
          </a:p>
          <a:p>
            <a:pPr>
              <a:buFont typeface="Arial" panose="020B0604020202020204" pitchFamily="34" charset="0"/>
              <a:buChar char="•"/>
            </a:pPr>
            <a:r>
              <a:rPr lang="en-US" dirty="0"/>
              <a:t>Help refining go-to-market strategy</a:t>
            </a:r>
          </a:p>
          <a:p>
            <a:endParaRPr lang="en-US" dirty="0"/>
          </a:p>
        </p:txBody>
      </p:sp>
      <p:pic>
        <p:nvPicPr>
          <p:cNvPr id="4" name="Picture 3">
            <a:extLst>
              <a:ext uri="{FF2B5EF4-FFF2-40B4-BE49-F238E27FC236}">
                <a16:creationId xmlns:a16="http://schemas.microsoft.com/office/drawing/2014/main" id="{43C5E2F4-C8FC-0792-7E0F-1B2FA437D81B}"/>
              </a:ext>
            </a:extLst>
          </p:cNvPr>
          <p:cNvPicPr>
            <a:picLocks noChangeAspect="1"/>
          </p:cNvPicPr>
          <p:nvPr/>
        </p:nvPicPr>
        <p:blipFill>
          <a:blip r:embed="rId2"/>
          <a:stretch>
            <a:fillRect/>
          </a:stretch>
        </p:blipFill>
        <p:spPr>
          <a:xfrm>
            <a:off x="7641772" y="2189366"/>
            <a:ext cx="3722914" cy="3722914"/>
          </a:xfrm>
          <a:prstGeom prst="rect">
            <a:avLst/>
          </a:prstGeom>
        </p:spPr>
      </p:pic>
    </p:spTree>
    <p:extLst>
      <p:ext uri="{BB962C8B-B14F-4D97-AF65-F5344CB8AC3E}">
        <p14:creationId xmlns:p14="http://schemas.microsoft.com/office/powerpoint/2010/main" val="3774054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D627B-577A-CD6E-0492-869080F3328C}"/>
              </a:ext>
            </a:extLst>
          </p:cNvPr>
          <p:cNvSpPr>
            <a:spLocks noGrp="1"/>
          </p:cNvSpPr>
          <p:nvPr>
            <p:ph type="title"/>
          </p:nvPr>
        </p:nvSpPr>
        <p:spPr/>
        <p:txBody>
          <a:bodyPr/>
          <a:lstStyle/>
          <a:p>
            <a:r>
              <a:rPr lang="en-US" dirty="0"/>
              <a:t>The Problem</a:t>
            </a:r>
          </a:p>
        </p:txBody>
      </p:sp>
      <p:sp>
        <p:nvSpPr>
          <p:cNvPr id="3" name="Content Placeholder 2">
            <a:extLst>
              <a:ext uri="{FF2B5EF4-FFF2-40B4-BE49-F238E27FC236}">
                <a16:creationId xmlns:a16="http://schemas.microsoft.com/office/drawing/2014/main" id="{200A1D1B-6D95-7ACB-4688-86E77B2B81D1}"/>
              </a:ext>
            </a:extLst>
          </p:cNvPr>
          <p:cNvSpPr>
            <a:spLocks noGrp="1"/>
          </p:cNvSpPr>
          <p:nvPr>
            <p:ph idx="1"/>
          </p:nvPr>
        </p:nvSpPr>
        <p:spPr>
          <a:xfrm>
            <a:off x="1103312" y="2052918"/>
            <a:ext cx="9404723" cy="4352364"/>
          </a:xfrm>
        </p:spPr>
        <p:txBody>
          <a:bodyPr>
            <a:normAutofit fontScale="92500" lnSpcReduction="20000"/>
          </a:bodyPr>
          <a:lstStyle/>
          <a:p>
            <a:pPr>
              <a:buNone/>
            </a:pPr>
            <a:r>
              <a:rPr lang="en-US" b="1" dirty="0"/>
              <a:t>Small businesses and nonprofits lack affordable, tailored financial guidance.</a:t>
            </a:r>
            <a:endParaRPr lang="en-US" dirty="0"/>
          </a:p>
          <a:p>
            <a:pPr>
              <a:buNone/>
            </a:pPr>
            <a:endParaRPr lang="en-US" dirty="0"/>
          </a:p>
          <a:p>
            <a:pPr>
              <a:buNone/>
            </a:pPr>
            <a:r>
              <a:rPr lang="en-US" dirty="0"/>
              <a:t>They’re overlooked by industry tools and forced to rely on:</a:t>
            </a:r>
          </a:p>
          <a:p>
            <a:pPr>
              <a:buFont typeface="Arial" panose="020B0604020202020204" pitchFamily="34" charset="0"/>
              <a:buChar char="•"/>
            </a:pPr>
            <a:r>
              <a:rPr lang="en-US" b="1" dirty="0"/>
              <a:t>QuickBooks</a:t>
            </a:r>
            <a:r>
              <a:rPr lang="en-US" dirty="0"/>
              <a:t> / </a:t>
            </a:r>
            <a:r>
              <a:rPr lang="en-US" b="1" dirty="0"/>
              <a:t>Square</a:t>
            </a:r>
            <a:r>
              <a:rPr lang="en-US" dirty="0"/>
              <a:t> for raw data</a:t>
            </a:r>
          </a:p>
          <a:p>
            <a:pPr>
              <a:buFont typeface="Arial" panose="020B0604020202020204" pitchFamily="34" charset="0"/>
              <a:buChar char="•"/>
            </a:pPr>
            <a:r>
              <a:rPr lang="en-US" b="1" dirty="0"/>
              <a:t>H&amp;R Block</a:t>
            </a:r>
            <a:r>
              <a:rPr lang="en-US" dirty="0"/>
              <a:t> for tax &amp; general accounting advice </a:t>
            </a:r>
          </a:p>
          <a:p>
            <a:pPr>
              <a:buFont typeface="Arial" panose="020B0604020202020204" pitchFamily="34" charset="0"/>
              <a:buChar char="•"/>
            </a:pPr>
            <a:r>
              <a:rPr lang="en-US" b="1" dirty="0"/>
              <a:t>Google</a:t>
            </a:r>
            <a:r>
              <a:rPr lang="en-US" dirty="0"/>
              <a:t> for strategy</a:t>
            </a:r>
          </a:p>
          <a:p>
            <a:pPr>
              <a:buNone/>
            </a:pPr>
            <a:endParaRPr lang="en-US" dirty="0"/>
          </a:p>
          <a:p>
            <a:pPr>
              <a:buNone/>
            </a:pPr>
            <a:r>
              <a:rPr lang="en-US" dirty="0"/>
              <a:t>But questions like:</a:t>
            </a:r>
          </a:p>
          <a:p>
            <a:pPr>
              <a:buNone/>
            </a:pPr>
            <a:endParaRPr lang="en-US" dirty="0"/>
          </a:p>
          <a:p>
            <a:pPr>
              <a:buNone/>
            </a:pPr>
            <a:r>
              <a:rPr lang="en-US" i="1" dirty="0"/>
              <a:t>“Should I add a new barber chair, and how much should I rent it for?” “Where</a:t>
            </a:r>
          </a:p>
          <a:p>
            <a:pPr>
              <a:buNone/>
            </a:pPr>
            <a:r>
              <a:rPr lang="en-US" i="1" dirty="0"/>
              <a:t>should I place my limited staff for the biggest visitor impact?”</a:t>
            </a:r>
            <a:r>
              <a:rPr lang="en-US" dirty="0"/>
              <a:t> are answered by</a:t>
            </a:r>
          </a:p>
          <a:p>
            <a:pPr>
              <a:buNone/>
            </a:pPr>
            <a:r>
              <a:rPr lang="en-US" b="1" dirty="0"/>
              <a:t>intuition</a:t>
            </a:r>
            <a:r>
              <a:rPr lang="en-US" dirty="0"/>
              <a:t>, not data. </a:t>
            </a:r>
          </a:p>
        </p:txBody>
      </p:sp>
      <p:pic>
        <p:nvPicPr>
          <p:cNvPr id="4" name="Picture 3">
            <a:extLst>
              <a:ext uri="{FF2B5EF4-FFF2-40B4-BE49-F238E27FC236}">
                <a16:creationId xmlns:a16="http://schemas.microsoft.com/office/drawing/2014/main" id="{8A1C9AA1-E9C0-85AC-5207-3300A89395E7}"/>
              </a:ext>
            </a:extLst>
          </p:cNvPr>
          <p:cNvPicPr>
            <a:picLocks noChangeAspect="1"/>
          </p:cNvPicPr>
          <p:nvPr/>
        </p:nvPicPr>
        <p:blipFill>
          <a:blip r:embed="rId3"/>
          <a:stretch>
            <a:fillRect/>
          </a:stretch>
        </p:blipFill>
        <p:spPr>
          <a:xfrm>
            <a:off x="8174322" y="2743200"/>
            <a:ext cx="3417463" cy="2278309"/>
          </a:xfrm>
          <a:prstGeom prst="rect">
            <a:avLst/>
          </a:prstGeom>
        </p:spPr>
      </p:pic>
    </p:spTree>
    <p:extLst>
      <p:ext uri="{BB962C8B-B14F-4D97-AF65-F5344CB8AC3E}">
        <p14:creationId xmlns:p14="http://schemas.microsoft.com/office/powerpoint/2010/main" val="461509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172CC-D62E-A51A-589E-3BE8C22ABA24}"/>
              </a:ext>
            </a:extLst>
          </p:cNvPr>
          <p:cNvSpPr>
            <a:spLocks noGrp="1"/>
          </p:cNvSpPr>
          <p:nvPr>
            <p:ph type="title"/>
          </p:nvPr>
        </p:nvSpPr>
        <p:spPr/>
        <p:txBody>
          <a:bodyPr/>
          <a:lstStyle/>
          <a:p>
            <a:r>
              <a:rPr lang="en-US" dirty="0"/>
              <a:t>My Solution</a:t>
            </a:r>
          </a:p>
        </p:txBody>
      </p:sp>
      <p:sp>
        <p:nvSpPr>
          <p:cNvPr id="3" name="Content Placeholder 2">
            <a:extLst>
              <a:ext uri="{FF2B5EF4-FFF2-40B4-BE49-F238E27FC236}">
                <a16:creationId xmlns:a16="http://schemas.microsoft.com/office/drawing/2014/main" id="{32CEC020-129A-3BD4-5D46-E2E1370D0630}"/>
              </a:ext>
            </a:extLst>
          </p:cNvPr>
          <p:cNvSpPr>
            <a:spLocks noGrp="1"/>
          </p:cNvSpPr>
          <p:nvPr>
            <p:ph idx="1"/>
          </p:nvPr>
        </p:nvSpPr>
        <p:spPr/>
        <p:txBody>
          <a:bodyPr/>
          <a:lstStyle/>
          <a:p>
            <a:pPr>
              <a:buNone/>
            </a:pPr>
            <a:r>
              <a:rPr lang="en-US" b="1" dirty="0"/>
              <a:t>Clarity CFO</a:t>
            </a:r>
            <a:endParaRPr lang="en-US" dirty="0"/>
          </a:p>
          <a:p>
            <a:pPr>
              <a:buNone/>
            </a:pPr>
            <a:r>
              <a:rPr lang="en-US" dirty="0"/>
              <a:t>An AI-powered financial assistant built for under-supported operators:</a:t>
            </a:r>
          </a:p>
          <a:p>
            <a:pPr>
              <a:buFont typeface="Arial" panose="020B0604020202020204" pitchFamily="34" charset="0"/>
              <a:buChar char="•"/>
            </a:pPr>
            <a:r>
              <a:rPr lang="en-US" dirty="0"/>
              <a:t>Personalized guidance that improves over time</a:t>
            </a:r>
          </a:p>
          <a:p>
            <a:pPr>
              <a:buFont typeface="Arial" panose="020B0604020202020204" pitchFamily="34" charset="0"/>
              <a:buChar char="•"/>
            </a:pPr>
            <a:endParaRPr lang="en-US" dirty="0"/>
          </a:p>
          <a:p>
            <a:pPr>
              <a:buFont typeface="Arial" panose="020B0604020202020204" pitchFamily="34" charset="0"/>
              <a:buChar char="•"/>
            </a:pPr>
            <a:r>
              <a:rPr lang="en-US" dirty="0"/>
              <a:t>Converts messy financial data into clear, actionable strategy</a:t>
            </a:r>
          </a:p>
          <a:p>
            <a:pPr>
              <a:buFont typeface="Arial" panose="020B0604020202020204" pitchFamily="34" charset="0"/>
              <a:buChar char="•"/>
            </a:pPr>
            <a:endParaRPr lang="en-US" dirty="0"/>
          </a:p>
          <a:p>
            <a:pPr>
              <a:buFont typeface="Arial" panose="020B0604020202020204" pitchFamily="34" charset="0"/>
              <a:buChar char="•"/>
            </a:pPr>
            <a:r>
              <a:rPr lang="en-US" dirty="0"/>
              <a:t>Designed for owner-operators, nonprofits, and service-based businesses</a:t>
            </a:r>
          </a:p>
          <a:p>
            <a:endParaRPr lang="en-US" dirty="0"/>
          </a:p>
        </p:txBody>
      </p:sp>
      <p:pic>
        <p:nvPicPr>
          <p:cNvPr id="5" name="Picture 4">
            <a:extLst>
              <a:ext uri="{FF2B5EF4-FFF2-40B4-BE49-F238E27FC236}">
                <a16:creationId xmlns:a16="http://schemas.microsoft.com/office/drawing/2014/main" id="{17CE5534-B6EC-1F4E-F4B9-F6D51F2D4EE1}"/>
              </a:ext>
            </a:extLst>
          </p:cNvPr>
          <p:cNvPicPr>
            <a:picLocks noChangeAspect="1"/>
          </p:cNvPicPr>
          <p:nvPr/>
        </p:nvPicPr>
        <p:blipFill>
          <a:blip r:embed="rId3"/>
          <a:stretch>
            <a:fillRect/>
          </a:stretch>
        </p:blipFill>
        <p:spPr>
          <a:xfrm>
            <a:off x="9118134" y="4150658"/>
            <a:ext cx="2386668" cy="2386668"/>
          </a:xfrm>
          <a:prstGeom prst="rect">
            <a:avLst/>
          </a:prstGeom>
        </p:spPr>
      </p:pic>
    </p:spTree>
    <p:extLst>
      <p:ext uri="{BB962C8B-B14F-4D97-AF65-F5344CB8AC3E}">
        <p14:creationId xmlns:p14="http://schemas.microsoft.com/office/powerpoint/2010/main" val="3377768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5F8BE-0E31-00CB-0618-61C03CF33FC8}"/>
              </a:ext>
            </a:extLst>
          </p:cNvPr>
          <p:cNvSpPr>
            <a:spLocks noGrp="1"/>
          </p:cNvSpPr>
          <p:nvPr>
            <p:ph type="title"/>
          </p:nvPr>
        </p:nvSpPr>
        <p:spPr/>
        <p:txBody>
          <a:bodyPr/>
          <a:lstStyle/>
          <a:p>
            <a:r>
              <a:rPr lang="en-US" dirty="0"/>
              <a:t>Why Now?</a:t>
            </a:r>
          </a:p>
        </p:txBody>
      </p:sp>
      <p:sp>
        <p:nvSpPr>
          <p:cNvPr id="3" name="Content Placeholder 2">
            <a:extLst>
              <a:ext uri="{FF2B5EF4-FFF2-40B4-BE49-F238E27FC236}">
                <a16:creationId xmlns:a16="http://schemas.microsoft.com/office/drawing/2014/main" id="{EB969250-3333-A4EC-75B3-DC5E344BF7B2}"/>
              </a:ext>
            </a:extLst>
          </p:cNvPr>
          <p:cNvSpPr>
            <a:spLocks noGrp="1"/>
          </p:cNvSpPr>
          <p:nvPr>
            <p:ph idx="1"/>
          </p:nvPr>
        </p:nvSpPr>
        <p:spPr/>
        <p:txBody>
          <a:bodyPr/>
          <a:lstStyle/>
          <a:p>
            <a:pPr>
              <a:buFont typeface="Arial" panose="020B0604020202020204" pitchFamily="34" charset="0"/>
              <a:buChar char="•"/>
            </a:pPr>
            <a:r>
              <a:rPr lang="en-US" dirty="0"/>
              <a:t>AI has matured and is affordable even for the smallest businesses</a:t>
            </a:r>
          </a:p>
          <a:p>
            <a:pPr>
              <a:buFont typeface="Arial" panose="020B0604020202020204" pitchFamily="34" charset="0"/>
              <a:buChar char="•"/>
            </a:pPr>
            <a:endParaRPr lang="en-US" dirty="0"/>
          </a:p>
          <a:p>
            <a:pPr>
              <a:buFont typeface="Arial" panose="020B0604020202020204" pitchFamily="34" charset="0"/>
              <a:buChar char="•"/>
            </a:pPr>
            <a:r>
              <a:rPr lang="en-US" dirty="0"/>
              <a:t>Bookkeeping tools are widespread, but strategic insight is missing</a:t>
            </a:r>
          </a:p>
          <a:p>
            <a:pPr>
              <a:buFont typeface="Arial" panose="020B0604020202020204" pitchFamily="34" charset="0"/>
              <a:buChar char="•"/>
            </a:pPr>
            <a:endParaRPr lang="en-US" dirty="0"/>
          </a:p>
          <a:p>
            <a:pPr>
              <a:buFont typeface="Arial" panose="020B0604020202020204" pitchFamily="34" charset="0"/>
              <a:buChar char="•"/>
            </a:pPr>
            <a:r>
              <a:rPr lang="en-US" dirty="0"/>
              <a:t>Post-COVID recovery has created a renewed focus on lean, high-impact operations</a:t>
            </a:r>
          </a:p>
          <a:p>
            <a:pPr>
              <a:buFont typeface="Arial" panose="020B0604020202020204" pitchFamily="34" charset="0"/>
              <a:buChar char="•"/>
            </a:pPr>
            <a:endParaRPr lang="en-US" dirty="0"/>
          </a:p>
          <a:p>
            <a:pPr>
              <a:buFont typeface="Arial" panose="020B0604020202020204" pitchFamily="34" charset="0"/>
              <a:buChar char="•"/>
            </a:pPr>
            <a:r>
              <a:rPr lang="en-US" dirty="0"/>
              <a:t>Demand for affordable, intelligent tools is growing</a:t>
            </a:r>
          </a:p>
          <a:p>
            <a:endParaRPr lang="en-US" dirty="0"/>
          </a:p>
        </p:txBody>
      </p:sp>
    </p:spTree>
    <p:extLst>
      <p:ext uri="{BB962C8B-B14F-4D97-AF65-F5344CB8AC3E}">
        <p14:creationId xmlns:p14="http://schemas.microsoft.com/office/powerpoint/2010/main" val="1873489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467AF-9286-55F3-8C76-D986890CD246}"/>
              </a:ext>
            </a:extLst>
          </p:cNvPr>
          <p:cNvSpPr>
            <a:spLocks noGrp="1"/>
          </p:cNvSpPr>
          <p:nvPr>
            <p:ph type="title"/>
          </p:nvPr>
        </p:nvSpPr>
        <p:spPr/>
        <p:txBody>
          <a:bodyPr/>
          <a:lstStyle/>
          <a:p>
            <a:r>
              <a:rPr lang="en-US" dirty="0"/>
              <a:t>Product Demo &amp; Features</a:t>
            </a:r>
          </a:p>
        </p:txBody>
      </p:sp>
      <p:sp>
        <p:nvSpPr>
          <p:cNvPr id="3" name="Content Placeholder 2">
            <a:extLst>
              <a:ext uri="{FF2B5EF4-FFF2-40B4-BE49-F238E27FC236}">
                <a16:creationId xmlns:a16="http://schemas.microsoft.com/office/drawing/2014/main" id="{BBECB0F3-A7B1-803C-EDBC-37C414E941E9}"/>
              </a:ext>
            </a:extLst>
          </p:cNvPr>
          <p:cNvSpPr>
            <a:spLocks noGrp="1"/>
          </p:cNvSpPr>
          <p:nvPr>
            <p:ph idx="1"/>
          </p:nvPr>
        </p:nvSpPr>
        <p:spPr>
          <a:xfrm>
            <a:off x="1103312" y="1611086"/>
            <a:ext cx="8946541" cy="5083628"/>
          </a:xfrm>
        </p:spPr>
        <p:txBody>
          <a:bodyPr>
            <a:normAutofit/>
          </a:bodyPr>
          <a:lstStyle/>
          <a:p>
            <a:pPr>
              <a:buNone/>
            </a:pPr>
            <a:r>
              <a:rPr lang="en-US" dirty="0"/>
              <a:t>(Current prototype in development)</a:t>
            </a:r>
          </a:p>
          <a:p>
            <a:pPr>
              <a:buNone/>
            </a:pPr>
            <a:r>
              <a:rPr lang="en-US" dirty="0"/>
              <a:t>Features planned or in progress:</a:t>
            </a:r>
          </a:p>
          <a:p>
            <a:pPr>
              <a:buFont typeface="Arial" panose="020B0604020202020204" pitchFamily="34" charset="0"/>
              <a:buChar char="•"/>
            </a:pPr>
            <a:r>
              <a:rPr lang="en-US" dirty="0"/>
              <a:t>Upload and analyze QuickBooks/CSV data</a:t>
            </a:r>
          </a:p>
          <a:p>
            <a:pPr>
              <a:buFont typeface="Arial" panose="020B0604020202020204" pitchFamily="34" charset="0"/>
              <a:buChar char="•"/>
            </a:pPr>
            <a:endParaRPr lang="en-US" dirty="0"/>
          </a:p>
          <a:p>
            <a:pPr>
              <a:buFont typeface="Arial" panose="020B0604020202020204" pitchFamily="34" charset="0"/>
              <a:buChar char="•"/>
            </a:pPr>
            <a:r>
              <a:rPr lang="en-US" dirty="0"/>
              <a:t>Ask natural language questions (“Can I afford a second chair?”)</a:t>
            </a:r>
          </a:p>
          <a:p>
            <a:pPr>
              <a:buFont typeface="Arial" panose="020B0604020202020204" pitchFamily="34" charset="0"/>
              <a:buChar char="•"/>
            </a:pPr>
            <a:endParaRPr lang="en-US" dirty="0"/>
          </a:p>
          <a:p>
            <a:pPr>
              <a:buFont typeface="Arial" panose="020B0604020202020204" pitchFamily="34" charset="0"/>
              <a:buChar char="•"/>
            </a:pPr>
            <a:r>
              <a:rPr lang="en-US" dirty="0"/>
              <a:t>Auto-generate cash flow scenarios and pricing strategies</a:t>
            </a:r>
          </a:p>
          <a:p>
            <a:pPr>
              <a:buFont typeface="Arial" panose="020B0604020202020204" pitchFamily="34" charset="0"/>
              <a:buChar char="•"/>
            </a:pPr>
            <a:endParaRPr lang="en-US" dirty="0"/>
          </a:p>
          <a:p>
            <a:pPr>
              <a:buFont typeface="Arial" panose="020B0604020202020204" pitchFamily="34" charset="0"/>
              <a:buChar char="•"/>
            </a:pPr>
            <a:r>
              <a:rPr lang="en-US" dirty="0"/>
              <a:t>Learning loop: gets smarter with continued use</a:t>
            </a:r>
          </a:p>
          <a:p>
            <a:pPr>
              <a:buFont typeface="Arial" panose="020B0604020202020204" pitchFamily="34" charset="0"/>
              <a:buChar char="•"/>
            </a:pPr>
            <a:endParaRPr lang="en-US" dirty="0"/>
          </a:p>
          <a:p>
            <a:pPr>
              <a:buFont typeface="Arial" panose="020B0604020202020204" pitchFamily="34" charset="0"/>
              <a:buChar char="•"/>
            </a:pPr>
            <a:r>
              <a:rPr lang="en-US" dirty="0"/>
              <a:t>Visual dashboards + voice/chat interface</a:t>
            </a:r>
          </a:p>
          <a:p>
            <a:endParaRPr lang="en-US" dirty="0"/>
          </a:p>
        </p:txBody>
      </p:sp>
    </p:spTree>
    <p:extLst>
      <p:ext uri="{BB962C8B-B14F-4D97-AF65-F5344CB8AC3E}">
        <p14:creationId xmlns:p14="http://schemas.microsoft.com/office/powerpoint/2010/main" val="2102302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43F60-0E72-FDB4-EB33-8B588F1A0F67}"/>
              </a:ext>
            </a:extLst>
          </p:cNvPr>
          <p:cNvSpPr>
            <a:spLocks noGrp="1"/>
          </p:cNvSpPr>
          <p:nvPr>
            <p:ph type="title"/>
          </p:nvPr>
        </p:nvSpPr>
        <p:spPr/>
        <p:txBody>
          <a:bodyPr/>
          <a:lstStyle/>
          <a:p>
            <a:r>
              <a:rPr lang="en-US" dirty="0"/>
              <a:t>Market Opportunity</a:t>
            </a:r>
          </a:p>
        </p:txBody>
      </p:sp>
      <p:sp>
        <p:nvSpPr>
          <p:cNvPr id="3" name="Content Placeholder 2">
            <a:extLst>
              <a:ext uri="{FF2B5EF4-FFF2-40B4-BE49-F238E27FC236}">
                <a16:creationId xmlns:a16="http://schemas.microsoft.com/office/drawing/2014/main" id="{CCA8BA21-05EC-4E88-49CE-FA7F89770810}"/>
              </a:ext>
            </a:extLst>
          </p:cNvPr>
          <p:cNvSpPr>
            <a:spLocks noGrp="1"/>
          </p:cNvSpPr>
          <p:nvPr>
            <p:ph idx="1"/>
          </p:nvPr>
        </p:nvSpPr>
        <p:spPr>
          <a:xfrm>
            <a:off x="1103312" y="1442906"/>
            <a:ext cx="8946541" cy="5310232"/>
          </a:xfrm>
        </p:spPr>
        <p:txBody>
          <a:bodyPr>
            <a:normAutofit fontScale="62500" lnSpcReduction="20000"/>
          </a:bodyPr>
          <a:lstStyle/>
          <a:p>
            <a:pPr>
              <a:buNone/>
            </a:pPr>
            <a:r>
              <a:rPr lang="en-US" b="1" dirty="0"/>
              <a:t>Target Segments:</a:t>
            </a:r>
            <a:endParaRPr lang="en-US" dirty="0"/>
          </a:p>
          <a:p>
            <a:pPr>
              <a:buFont typeface="Arial" panose="020B0604020202020204" pitchFamily="34" charset="0"/>
              <a:buChar char="•"/>
            </a:pPr>
            <a:r>
              <a:rPr lang="en-US" dirty="0"/>
              <a:t>650K+ small businesses in personal services (e.g., barbers, salons, yoga studios)</a:t>
            </a:r>
          </a:p>
          <a:p>
            <a:pPr>
              <a:buNone/>
            </a:pPr>
            <a:r>
              <a:rPr lang="en-US" dirty="0"/>
              <a:t>	– Source: U.S. Census Bureau, Non-employer Statistics (2023)</a:t>
            </a:r>
          </a:p>
          <a:p>
            <a:pPr>
              <a:buFont typeface="Arial" panose="020B0604020202020204" pitchFamily="34" charset="0"/>
              <a:buChar char="•"/>
            </a:pPr>
            <a:r>
              <a:rPr lang="en-US" dirty="0"/>
              <a:t>1.5M+ nonprofits in the U.S., many with fewer than 10 employees</a:t>
            </a:r>
          </a:p>
          <a:p>
            <a:pPr>
              <a:buNone/>
            </a:pPr>
            <a:r>
              <a:rPr lang="en-US" dirty="0"/>
              <a:t>	– Source: National Center for Charitable Statistics (NCCS)</a:t>
            </a:r>
          </a:p>
          <a:p>
            <a:pPr>
              <a:buNone/>
            </a:pPr>
            <a:r>
              <a:rPr lang="en-US" dirty="0"/>
              <a:t>	– 75% have fewer than 10 employees (Urban Institute, 2023)</a:t>
            </a:r>
          </a:p>
          <a:p>
            <a:pPr>
              <a:buNone/>
            </a:pPr>
            <a:r>
              <a:rPr lang="en-US" dirty="0"/>
              <a:t>	– 66% operate on budgets under $500K (Urban Institute, 2023)</a:t>
            </a:r>
          </a:p>
          <a:p>
            <a:pPr>
              <a:buNone/>
            </a:pPr>
            <a:br>
              <a:rPr lang="en-US" dirty="0"/>
            </a:br>
            <a:endParaRPr lang="en-US" dirty="0"/>
          </a:p>
          <a:p>
            <a:pPr>
              <a:buNone/>
            </a:pPr>
            <a:r>
              <a:rPr lang="en-US" b="1" dirty="0"/>
              <a:t>Total Addressable Market (TAM):</a:t>
            </a:r>
            <a:endParaRPr lang="en-US" dirty="0"/>
          </a:p>
          <a:p>
            <a:pPr>
              <a:buFont typeface="Arial" panose="020B0604020202020204" pitchFamily="34" charset="0"/>
              <a:buChar char="•"/>
            </a:pPr>
            <a:r>
              <a:rPr lang="en-US" dirty="0"/>
              <a:t>~$2.5B annually in financial tools, bookkeeping software, and outsourced advisory services for under-10-person organizations</a:t>
            </a:r>
          </a:p>
          <a:p>
            <a:pPr>
              <a:buNone/>
            </a:pPr>
            <a:r>
              <a:rPr lang="en-US" dirty="0"/>
              <a:t>	– Source: Veritas Analytics TAM estimate using IRS Form 990 data, QuickBooks &amp; Wave SMB pricing models, and industry benchmarks</a:t>
            </a:r>
          </a:p>
          <a:p>
            <a:pPr>
              <a:buNone/>
            </a:pPr>
            <a:br>
              <a:rPr lang="en-US" dirty="0"/>
            </a:br>
            <a:endParaRPr lang="en-US" dirty="0"/>
          </a:p>
          <a:p>
            <a:pPr>
              <a:buNone/>
            </a:pPr>
            <a:r>
              <a:rPr lang="en-US" b="1" dirty="0"/>
              <a:t>Initial Go-to-Market:</a:t>
            </a:r>
            <a:endParaRPr lang="en-US" dirty="0"/>
          </a:p>
          <a:p>
            <a:pPr>
              <a:buFont typeface="Arial" panose="020B0604020202020204" pitchFamily="34" charset="0"/>
              <a:buChar char="•"/>
            </a:pPr>
            <a:r>
              <a:rPr lang="en-US" dirty="0"/>
              <a:t>Sole Proprietors</a:t>
            </a:r>
          </a:p>
          <a:p>
            <a:pPr>
              <a:buFont typeface="Arial" panose="020B0604020202020204" pitchFamily="34" charset="0"/>
              <a:buChar char="•"/>
            </a:pPr>
            <a:r>
              <a:rPr lang="en-US" dirty="0"/>
              <a:t>Micro-nonprofits with under $1M in annual budget</a:t>
            </a:r>
          </a:p>
          <a:p>
            <a:pPr marL="0" indent="0">
              <a:buNone/>
            </a:pPr>
            <a:r>
              <a:rPr lang="en-US" dirty="0"/>
              <a:t>	– Focus: operational efficiency, grant readiness, and strategic staffing</a:t>
            </a:r>
          </a:p>
          <a:p>
            <a:endParaRPr lang="en-US" dirty="0"/>
          </a:p>
        </p:txBody>
      </p:sp>
    </p:spTree>
    <p:extLst>
      <p:ext uri="{BB962C8B-B14F-4D97-AF65-F5344CB8AC3E}">
        <p14:creationId xmlns:p14="http://schemas.microsoft.com/office/powerpoint/2010/main" val="850053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443BE-675D-19AB-259A-4118F03BC42A}"/>
              </a:ext>
            </a:extLst>
          </p:cNvPr>
          <p:cNvSpPr>
            <a:spLocks noGrp="1"/>
          </p:cNvSpPr>
          <p:nvPr>
            <p:ph type="title"/>
          </p:nvPr>
        </p:nvSpPr>
        <p:spPr/>
        <p:txBody>
          <a:bodyPr/>
          <a:lstStyle/>
          <a:p>
            <a:r>
              <a:rPr lang="en-US" dirty="0"/>
              <a:t>Business Model</a:t>
            </a:r>
          </a:p>
        </p:txBody>
      </p:sp>
      <p:sp>
        <p:nvSpPr>
          <p:cNvPr id="3" name="Content Placeholder 2">
            <a:extLst>
              <a:ext uri="{FF2B5EF4-FFF2-40B4-BE49-F238E27FC236}">
                <a16:creationId xmlns:a16="http://schemas.microsoft.com/office/drawing/2014/main" id="{C9ACA0FE-490C-7D46-8FE0-44CFEA5C39ED}"/>
              </a:ext>
            </a:extLst>
          </p:cNvPr>
          <p:cNvSpPr>
            <a:spLocks noGrp="1"/>
          </p:cNvSpPr>
          <p:nvPr>
            <p:ph idx="1"/>
          </p:nvPr>
        </p:nvSpPr>
        <p:spPr/>
        <p:txBody>
          <a:bodyPr/>
          <a:lstStyle/>
          <a:p>
            <a:pPr>
              <a:buNone/>
            </a:pPr>
            <a:r>
              <a:rPr lang="en-US" b="1" dirty="0"/>
              <a:t>Freemium + Subscription Tier</a:t>
            </a:r>
            <a:endParaRPr lang="en-US" dirty="0"/>
          </a:p>
          <a:p>
            <a:pPr>
              <a:buFont typeface="Arial" panose="020B0604020202020204" pitchFamily="34" charset="0"/>
              <a:buChar char="•"/>
            </a:pPr>
            <a:r>
              <a:rPr lang="en-US" dirty="0"/>
              <a:t>Free: Basic dashboard and limited Q&amp;A</a:t>
            </a:r>
          </a:p>
          <a:p>
            <a:pPr>
              <a:buFont typeface="Arial" panose="020B0604020202020204" pitchFamily="34" charset="0"/>
              <a:buChar char="•"/>
            </a:pPr>
            <a:endParaRPr lang="en-US" dirty="0"/>
          </a:p>
          <a:p>
            <a:pPr>
              <a:buFont typeface="Arial" panose="020B0604020202020204" pitchFamily="34" charset="0"/>
              <a:buChar char="•"/>
            </a:pPr>
            <a:r>
              <a:rPr lang="en-US" dirty="0"/>
              <a:t>$19/month: Pro features, insights, predictions</a:t>
            </a:r>
          </a:p>
          <a:p>
            <a:pPr>
              <a:buFont typeface="Arial" panose="020B0604020202020204" pitchFamily="34" charset="0"/>
              <a:buChar char="•"/>
            </a:pPr>
            <a:endParaRPr lang="en-US" dirty="0"/>
          </a:p>
          <a:p>
            <a:pPr>
              <a:buFont typeface="Arial" panose="020B0604020202020204" pitchFamily="34" charset="0"/>
              <a:buChar char="•"/>
            </a:pPr>
            <a:r>
              <a:rPr lang="en-US" dirty="0"/>
              <a:t>$49/month: Premium tier with scenario planning + team collaboration</a:t>
            </a:r>
          </a:p>
          <a:p>
            <a:pPr>
              <a:buFont typeface="Arial" panose="020B0604020202020204" pitchFamily="34" charset="0"/>
              <a:buChar char="•"/>
            </a:pPr>
            <a:endParaRPr lang="en-US" dirty="0"/>
          </a:p>
          <a:p>
            <a:pPr>
              <a:buFont typeface="Arial" panose="020B0604020202020204" pitchFamily="34" charset="0"/>
              <a:buChar char="•"/>
            </a:pPr>
            <a:r>
              <a:rPr lang="en-US" dirty="0"/>
              <a:t>Potential affiliate revenue from linked services (insurance, payroll, etc.)</a:t>
            </a:r>
          </a:p>
          <a:p>
            <a:endParaRPr lang="en-US" dirty="0"/>
          </a:p>
        </p:txBody>
      </p:sp>
    </p:spTree>
    <p:extLst>
      <p:ext uri="{BB962C8B-B14F-4D97-AF65-F5344CB8AC3E}">
        <p14:creationId xmlns:p14="http://schemas.microsoft.com/office/powerpoint/2010/main" val="25232150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77127-BC93-F17C-1C49-AC22CD7225A4}"/>
              </a:ext>
            </a:extLst>
          </p:cNvPr>
          <p:cNvSpPr>
            <a:spLocks noGrp="1"/>
          </p:cNvSpPr>
          <p:nvPr>
            <p:ph type="title"/>
          </p:nvPr>
        </p:nvSpPr>
        <p:spPr/>
        <p:txBody>
          <a:bodyPr/>
          <a:lstStyle/>
          <a:p>
            <a:r>
              <a:rPr lang="en-US" dirty="0"/>
              <a:t>Traction</a:t>
            </a:r>
          </a:p>
        </p:txBody>
      </p:sp>
      <p:sp>
        <p:nvSpPr>
          <p:cNvPr id="3" name="Content Placeholder 2">
            <a:extLst>
              <a:ext uri="{FF2B5EF4-FFF2-40B4-BE49-F238E27FC236}">
                <a16:creationId xmlns:a16="http://schemas.microsoft.com/office/drawing/2014/main" id="{1B65DBD0-1706-F39E-2D81-CA60C2DB51DD}"/>
              </a:ext>
            </a:extLst>
          </p:cNvPr>
          <p:cNvSpPr>
            <a:spLocks noGrp="1"/>
          </p:cNvSpPr>
          <p:nvPr>
            <p:ph idx="1"/>
          </p:nvPr>
        </p:nvSpPr>
        <p:spPr/>
        <p:txBody>
          <a:bodyPr/>
          <a:lstStyle/>
          <a:p>
            <a:pPr>
              <a:buFont typeface="Arial" panose="020B0604020202020204" pitchFamily="34" charset="0"/>
              <a:buChar char="•"/>
            </a:pPr>
            <a:r>
              <a:rPr lang="en-US" dirty="0"/>
              <a:t>Codebase under active development</a:t>
            </a:r>
          </a:p>
          <a:p>
            <a:pPr>
              <a:buFont typeface="Arial" panose="020B0604020202020204" pitchFamily="34" charset="0"/>
              <a:buChar char="•"/>
            </a:pPr>
            <a:endParaRPr lang="en-US" dirty="0"/>
          </a:p>
          <a:p>
            <a:pPr>
              <a:buFont typeface="Arial" panose="020B0604020202020204" pitchFamily="34" charset="0"/>
              <a:buChar char="•"/>
            </a:pPr>
            <a:r>
              <a:rPr lang="en-US" dirty="0"/>
              <a:t>Core features mapped and partially built</a:t>
            </a:r>
          </a:p>
          <a:p>
            <a:pPr>
              <a:buFont typeface="Arial" panose="020B0604020202020204" pitchFamily="34" charset="0"/>
              <a:buChar char="•"/>
            </a:pPr>
            <a:endParaRPr lang="en-US" dirty="0"/>
          </a:p>
          <a:p>
            <a:pPr>
              <a:buFont typeface="Arial" panose="020B0604020202020204" pitchFamily="34" charset="0"/>
              <a:buChar char="•"/>
            </a:pPr>
            <a:r>
              <a:rPr lang="en-US" dirty="0"/>
              <a:t>Summer 2025: Full-time focus on development</a:t>
            </a:r>
          </a:p>
          <a:p>
            <a:pPr>
              <a:buFont typeface="Arial" panose="020B0604020202020204" pitchFamily="34" charset="0"/>
              <a:buChar char="•"/>
            </a:pPr>
            <a:endParaRPr lang="en-US" dirty="0"/>
          </a:p>
          <a:p>
            <a:pPr>
              <a:buFont typeface="Arial" panose="020B0604020202020204" pitchFamily="34" charset="0"/>
              <a:buChar char="•"/>
            </a:pPr>
            <a:r>
              <a:rPr lang="en-US" dirty="0"/>
              <a:t>Early interest from nonprofit and barbershop communities</a:t>
            </a:r>
          </a:p>
          <a:p>
            <a:endParaRPr lang="en-US" dirty="0"/>
          </a:p>
        </p:txBody>
      </p:sp>
      <p:pic>
        <p:nvPicPr>
          <p:cNvPr id="7" name="Picture 6">
            <a:extLst>
              <a:ext uri="{FF2B5EF4-FFF2-40B4-BE49-F238E27FC236}">
                <a16:creationId xmlns:a16="http://schemas.microsoft.com/office/drawing/2014/main" id="{98B531D6-EBED-B41C-DDD0-DEC2D623591F}"/>
              </a:ext>
            </a:extLst>
          </p:cNvPr>
          <p:cNvPicPr>
            <a:picLocks noChangeAspect="1"/>
          </p:cNvPicPr>
          <p:nvPr/>
        </p:nvPicPr>
        <p:blipFill>
          <a:blip r:embed="rId3"/>
          <a:stretch>
            <a:fillRect/>
          </a:stretch>
        </p:blipFill>
        <p:spPr>
          <a:xfrm>
            <a:off x="8218714" y="1667231"/>
            <a:ext cx="2971800" cy="2971800"/>
          </a:xfrm>
          <a:prstGeom prst="rect">
            <a:avLst/>
          </a:prstGeom>
        </p:spPr>
      </p:pic>
    </p:spTree>
    <p:extLst>
      <p:ext uri="{BB962C8B-B14F-4D97-AF65-F5344CB8AC3E}">
        <p14:creationId xmlns:p14="http://schemas.microsoft.com/office/powerpoint/2010/main" val="9446690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04BDA-3E75-BEEF-90A3-430C662196B7}"/>
              </a:ext>
            </a:extLst>
          </p:cNvPr>
          <p:cNvSpPr>
            <a:spLocks noGrp="1"/>
          </p:cNvSpPr>
          <p:nvPr>
            <p:ph type="title"/>
          </p:nvPr>
        </p:nvSpPr>
        <p:spPr/>
        <p:txBody>
          <a:bodyPr/>
          <a:lstStyle/>
          <a:p>
            <a:r>
              <a:rPr lang="en-US" dirty="0"/>
              <a:t>Team &amp; Why Me</a:t>
            </a:r>
          </a:p>
        </p:txBody>
      </p:sp>
      <p:sp>
        <p:nvSpPr>
          <p:cNvPr id="3" name="Content Placeholder 2">
            <a:extLst>
              <a:ext uri="{FF2B5EF4-FFF2-40B4-BE49-F238E27FC236}">
                <a16:creationId xmlns:a16="http://schemas.microsoft.com/office/drawing/2014/main" id="{28B7F1FA-7D9C-1E1A-B0CF-0B4A65CED693}"/>
              </a:ext>
            </a:extLst>
          </p:cNvPr>
          <p:cNvSpPr>
            <a:spLocks noGrp="1"/>
          </p:cNvSpPr>
          <p:nvPr>
            <p:ph idx="1"/>
          </p:nvPr>
        </p:nvSpPr>
        <p:spPr>
          <a:xfrm>
            <a:off x="1103312" y="1404258"/>
            <a:ext cx="8946541" cy="4844142"/>
          </a:xfrm>
        </p:spPr>
        <p:txBody>
          <a:bodyPr>
            <a:normAutofit fontScale="85000" lnSpcReduction="20000"/>
          </a:bodyPr>
          <a:lstStyle/>
          <a:p>
            <a:pPr>
              <a:buNone/>
            </a:pPr>
            <a:r>
              <a:rPr lang="en-US" b="1" dirty="0"/>
              <a:t>Founder: Dan Balette</a:t>
            </a:r>
            <a:endParaRPr lang="en-US" dirty="0"/>
          </a:p>
          <a:p>
            <a:pPr>
              <a:buNone/>
            </a:pPr>
            <a:r>
              <a:rPr lang="en-US" dirty="0"/>
              <a:t>A builder with a bias toward action and a track record of solving real problems.</a:t>
            </a:r>
            <a:br>
              <a:rPr lang="en-US" dirty="0"/>
            </a:br>
            <a:endParaRPr lang="en-US" dirty="0"/>
          </a:p>
          <a:p>
            <a:pPr>
              <a:buFont typeface="Arial" panose="020B0604020202020204" pitchFamily="34" charset="0"/>
              <a:buChar char="•"/>
            </a:pPr>
            <a:r>
              <a:rPr lang="en-US" b="1" dirty="0"/>
              <a:t>Grounded in both mission and execution</a:t>
            </a:r>
            <a:r>
              <a:rPr lang="en-US" dirty="0"/>
              <a:t> – I’ve been on the front lines of nonprofits as a staff member, board leader, and volunteer. I know the operational struggles because I’ve lived them.</a:t>
            </a:r>
            <a:br>
              <a:rPr lang="en-US" dirty="0"/>
            </a:br>
            <a:endParaRPr lang="en-US" dirty="0"/>
          </a:p>
          <a:p>
            <a:pPr>
              <a:buFont typeface="Arial" panose="020B0604020202020204" pitchFamily="34" charset="0"/>
              <a:buChar char="•"/>
            </a:pPr>
            <a:r>
              <a:rPr lang="en-US" b="1" dirty="0"/>
              <a:t>Fluent in finance and AI</a:t>
            </a:r>
            <a:r>
              <a:rPr lang="en-US" dirty="0"/>
              <a:t> – I bring a unique combination of analytical depth &amp; technical skill, with experience in accounting, data science, and AI-powered product development.</a:t>
            </a:r>
          </a:p>
          <a:p>
            <a:pPr>
              <a:buFont typeface="Arial" panose="020B0604020202020204" pitchFamily="34" charset="0"/>
              <a:buChar char="•"/>
            </a:pPr>
            <a:endParaRPr lang="en-US" b="1" dirty="0"/>
          </a:p>
          <a:p>
            <a:pPr>
              <a:buFont typeface="Arial" panose="020B0604020202020204" pitchFamily="34" charset="0"/>
              <a:buChar char="•"/>
            </a:pPr>
            <a:r>
              <a:rPr lang="en-US" b="1" dirty="0"/>
              <a:t>Driven by empathy</a:t>
            </a:r>
            <a:r>
              <a:rPr lang="en-US" dirty="0"/>
              <a:t>– My focus is on serving people who are too often overlooked by traditional tools; small operators who deserve clarity and control, not complexity and confusion.</a:t>
            </a:r>
          </a:p>
          <a:p>
            <a:pPr>
              <a:buFont typeface="Arial" panose="020B0604020202020204" pitchFamily="34" charset="0"/>
              <a:buChar char="•"/>
            </a:pPr>
            <a:endParaRPr lang="en-US" dirty="0"/>
          </a:p>
          <a:p>
            <a:pPr>
              <a:buFont typeface="Arial" panose="020B0604020202020204" pitchFamily="34" charset="0"/>
              <a:buChar char="•"/>
            </a:pPr>
            <a:r>
              <a:rPr lang="en-US" b="1" dirty="0"/>
              <a:t>Proven resilience and vision</a:t>
            </a:r>
            <a:r>
              <a:rPr lang="en-US" dirty="0"/>
              <a:t> – From military service to graduate school, I’ve consistently taken the hard road when it mattered and I’ve built this product with intention, momentum, and a long-term view.</a:t>
            </a:r>
          </a:p>
        </p:txBody>
      </p:sp>
      <p:grpSp>
        <p:nvGrpSpPr>
          <p:cNvPr id="16" name="Group 15">
            <a:extLst>
              <a:ext uri="{FF2B5EF4-FFF2-40B4-BE49-F238E27FC236}">
                <a16:creationId xmlns:a16="http://schemas.microsoft.com/office/drawing/2014/main" id="{8D24757E-4B86-87B7-02F5-4A03111E38D7}"/>
              </a:ext>
            </a:extLst>
          </p:cNvPr>
          <p:cNvGrpSpPr/>
          <p:nvPr/>
        </p:nvGrpSpPr>
        <p:grpSpPr>
          <a:xfrm>
            <a:off x="9951882" y="2051983"/>
            <a:ext cx="1673179" cy="3997682"/>
            <a:chOff x="9872710" y="1762174"/>
            <a:chExt cx="1673179" cy="3997682"/>
          </a:xfrm>
        </p:grpSpPr>
        <p:pic>
          <p:nvPicPr>
            <p:cNvPr id="5" name="Picture 4" descr="A blue and yellow shield with a book and a star&#10;&#10;AI-generated content may be incorrect.">
              <a:extLst>
                <a:ext uri="{FF2B5EF4-FFF2-40B4-BE49-F238E27FC236}">
                  <a16:creationId xmlns:a16="http://schemas.microsoft.com/office/drawing/2014/main" id="{D9C265D0-585D-24FC-1864-659688986819}"/>
                </a:ext>
              </a:extLst>
            </p:cNvPr>
            <p:cNvPicPr>
              <a:picLocks noChangeAspect="1"/>
            </p:cNvPicPr>
            <p:nvPr/>
          </p:nvPicPr>
          <p:blipFill>
            <a:blip r:embed="rId2"/>
            <a:stretch>
              <a:fillRect/>
            </a:stretch>
          </p:blipFill>
          <p:spPr>
            <a:xfrm>
              <a:off x="10098466" y="1762174"/>
              <a:ext cx="1170313" cy="1030381"/>
            </a:xfrm>
            <a:prstGeom prst="rect">
              <a:avLst/>
            </a:prstGeom>
          </p:spPr>
        </p:pic>
        <p:pic>
          <p:nvPicPr>
            <p:cNvPr id="7" name="Picture 6" descr="A close-up of a logo&#10;&#10;AI-generated content may be incorrect.">
              <a:extLst>
                <a:ext uri="{FF2B5EF4-FFF2-40B4-BE49-F238E27FC236}">
                  <a16:creationId xmlns:a16="http://schemas.microsoft.com/office/drawing/2014/main" id="{5610C75D-3740-C438-2533-7253236F0D26}"/>
                </a:ext>
              </a:extLst>
            </p:cNvPr>
            <p:cNvPicPr>
              <a:picLocks noChangeAspect="1"/>
            </p:cNvPicPr>
            <p:nvPr/>
          </p:nvPicPr>
          <p:blipFill>
            <a:blip r:embed="rId3"/>
            <a:srcRect l="13683" r="19182"/>
            <a:stretch/>
          </p:blipFill>
          <p:spPr>
            <a:xfrm>
              <a:off x="9872710" y="2774206"/>
              <a:ext cx="1673179" cy="938760"/>
            </a:xfrm>
            <a:prstGeom prst="rect">
              <a:avLst/>
            </a:prstGeom>
          </p:spPr>
        </p:pic>
        <p:pic>
          <p:nvPicPr>
            <p:cNvPr id="10" name="Picture 9" descr="A close-up of a logo&#10;&#10;AI-generated content may be incorrect.">
              <a:extLst>
                <a:ext uri="{FF2B5EF4-FFF2-40B4-BE49-F238E27FC236}">
                  <a16:creationId xmlns:a16="http://schemas.microsoft.com/office/drawing/2014/main" id="{F5CF7E93-6673-A38B-5153-9712E2A4E910}"/>
                </a:ext>
              </a:extLst>
            </p:cNvPr>
            <p:cNvPicPr>
              <a:picLocks noChangeAspect="1"/>
            </p:cNvPicPr>
            <p:nvPr/>
          </p:nvPicPr>
          <p:blipFill>
            <a:blip r:embed="rId4"/>
            <a:stretch>
              <a:fillRect/>
            </a:stretch>
          </p:blipFill>
          <p:spPr>
            <a:xfrm>
              <a:off x="10120408" y="3690138"/>
              <a:ext cx="1126424" cy="1034859"/>
            </a:xfrm>
            <a:prstGeom prst="rect">
              <a:avLst/>
            </a:prstGeom>
          </p:spPr>
        </p:pic>
        <p:pic>
          <p:nvPicPr>
            <p:cNvPr id="12" name="Picture 11" descr="A logo with text on it&#10;&#10;AI-generated content may be incorrect.">
              <a:extLst>
                <a:ext uri="{FF2B5EF4-FFF2-40B4-BE49-F238E27FC236}">
                  <a16:creationId xmlns:a16="http://schemas.microsoft.com/office/drawing/2014/main" id="{FD678E06-ED7E-C4F1-4DB0-8097AA1A75D8}"/>
                </a:ext>
              </a:extLst>
            </p:cNvPr>
            <p:cNvPicPr>
              <a:picLocks noChangeAspect="1"/>
            </p:cNvPicPr>
            <p:nvPr/>
          </p:nvPicPr>
          <p:blipFill>
            <a:blip r:embed="rId5"/>
            <a:stretch>
              <a:fillRect/>
            </a:stretch>
          </p:blipFill>
          <p:spPr>
            <a:xfrm>
              <a:off x="9932671" y="4724997"/>
              <a:ext cx="1501899" cy="1034859"/>
            </a:xfrm>
            <a:prstGeom prst="rect">
              <a:avLst/>
            </a:prstGeom>
          </p:spPr>
        </p:pic>
      </p:grpSp>
    </p:spTree>
    <p:extLst>
      <p:ext uri="{BB962C8B-B14F-4D97-AF65-F5344CB8AC3E}">
        <p14:creationId xmlns:p14="http://schemas.microsoft.com/office/powerpoint/2010/main" val="4415461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62</TotalTime>
  <Words>2029</Words>
  <Application>Microsoft Macintosh PowerPoint</Application>
  <PresentationFormat>Widescreen</PresentationFormat>
  <Paragraphs>148</Paragraphs>
  <Slides>10</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Arial</vt:lpstr>
      <vt:lpstr>Century Gothic</vt:lpstr>
      <vt:lpstr>Wingdings 3</vt:lpstr>
      <vt:lpstr>Ion</vt:lpstr>
      <vt:lpstr>Clarity CFO</vt:lpstr>
      <vt:lpstr>The Problem</vt:lpstr>
      <vt:lpstr>My Solution</vt:lpstr>
      <vt:lpstr>Why Now?</vt:lpstr>
      <vt:lpstr>Product Demo &amp; Features</vt:lpstr>
      <vt:lpstr>Market Opportunity</vt:lpstr>
      <vt:lpstr>Business Model</vt:lpstr>
      <vt:lpstr>Traction</vt:lpstr>
      <vt:lpstr>Team &amp; Why Me</vt:lpstr>
      <vt:lpstr>My Ask: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Daniel Balette</dc:creator>
  <cp:lastModifiedBy>Daniel Balette</cp:lastModifiedBy>
  <cp:revision>4</cp:revision>
  <dcterms:created xsi:type="dcterms:W3CDTF">2025-06-07T18:18:49Z</dcterms:created>
  <dcterms:modified xsi:type="dcterms:W3CDTF">2025-06-07T19:21:11Z</dcterms:modified>
</cp:coreProperties>
</file>

<file path=docProps/thumbnail.jpeg>
</file>